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288" r:id="rId3"/>
    <p:sldId id="289" r:id="rId4"/>
    <p:sldId id="290" r:id="rId5"/>
    <p:sldId id="291" r:id="rId6"/>
    <p:sldId id="293" r:id="rId7"/>
    <p:sldId id="298" r:id="rId8"/>
    <p:sldId id="274" r:id="rId9"/>
    <p:sldId id="297" r:id="rId10"/>
    <p:sldId id="295" r:id="rId11"/>
    <p:sldId id="296" r:id="rId12"/>
    <p:sldId id="294" r:id="rId13"/>
    <p:sldId id="299" r:id="rId14"/>
    <p:sldId id="300" r:id="rId15"/>
    <p:sldId id="302" r:id="rId16"/>
    <p:sldId id="308" r:id="rId17"/>
    <p:sldId id="309" r:id="rId18"/>
    <p:sldId id="303" r:id="rId19"/>
    <p:sldId id="304" r:id="rId20"/>
    <p:sldId id="307" r:id="rId21"/>
    <p:sldId id="306" r:id="rId22"/>
    <p:sldId id="25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1" autoAdjust="0"/>
    <p:restoredTop sz="74031" autoAdjust="0"/>
  </p:normalViewPr>
  <p:slideViewPr>
    <p:cSldViewPr snapToGrid="0">
      <p:cViewPr>
        <p:scale>
          <a:sx n="100" d="100"/>
          <a:sy n="100" d="100"/>
        </p:scale>
        <p:origin x="978" y="-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D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122BC-85E3-4A47-A2E9-BF734ABA516E}" type="datetimeFigureOut">
              <a:rPr lang="es-AD" smtClean="0"/>
              <a:t>06/05/2023</a:t>
            </a:fld>
            <a:endParaRPr lang="es-AD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D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D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D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4A087-12DA-F84C-959B-BB8325535068}" type="slidenum">
              <a:rPr lang="es-AD" smtClean="0"/>
              <a:t>‹Nº›</a:t>
            </a:fld>
            <a:endParaRPr lang="es-AD"/>
          </a:p>
        </p:txBody>
      </p:sp>
    </p:spTree>
    <p:extLst>
      <p:ext uri="{BB962C8B-B14F-4D97-AF65-F5344CB8AC3E}">
        <p14:creationId xmlns:p14="http://schemas.microsoft.com/office/powerpoint/2010/main" val="1924001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Explicación trayectoria 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4A087-12DA-F84C-959B-BB8325535068}" type="slidenum">
              <a:rPr lang="es-AD" smtClean="0"/>
              <a:t>1</a:t>
            </a:fld>
            <a:endParaRPr lang="es-AD"/>
          </a:p>
        </p:txBody>
      </p:sp>
    </p:spTree>
    <p:extLst>
      <p:ext uri="{BB962C8B-B14F-4D97-AF65-F5344CB8AC3E}">
        <p14:creationId xmlns:p14="http://schemas.microsoft.com/office/powerpoint/2010/main" val="1850184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Problemas de ese día a día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4A087-12DA-F84C-959B-BB8325535068}" type="slidenum">
              <a:rPr lang="es-AD" smtClean="0"/>
              <a:t>11</a:t>
            </a:fld>
            <a:endParaRPr lang="es-AD"/>
          </a:p>
        </p:txBody>
      </p:sp>
    </p:spTree>
    <p:extLst>
      <p:ext uri="{BB962C8B-B14F-4D97-AF65-F5344CB8AC3E}">
        <p14:creationId xmlns:p14="http://schemas.microsoft.com/office/powerpoint/2010/main" val="2497908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Problemas de ese día a día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4A087-12DA-F84C-959B-BB8325535068}" type="slidenum">
              <a:rPr lang="es-AD" smtClean="0"/>
              <a:t>12</a:t>
            </a:fld>
            <a:endParaRPr lang="es-AD"/>
          </a:p>
        </p:txBody>
      </p:sp>
    </p:spTree>
    <p:extLst>
      <p:ext uri="{BB962C8B-B14F-4D97-AF65-F5344CB8AC3E}">
        <p14:creationId xmlns:p14="http://schemas.microsoft.com/office/powerpoint/2010/main" val="2472028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Problemas de ese día a día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4A087-12DA-F84C-959B-BB8325535068}" type="slidenum">
              <a:rPr lang="es-AD" smtClean="0"/>
              <a:t>13</a:t>
            </a:fld>
            <a:endParaRPr lang="es-AD"/>
          </a:p>
        </p:txBody>
      </p:sp>
    </p:spTree>
    <p:extLst>
      <p:ext uri="{BB962C8B-B14F-4D97-AF65-F5344CB8AC3E}">
        <p14:creationId xmlns:p14="http://schemas.microsoft.com/office/powerpoint/2010/main" val="2514434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Problemas de ese día a día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4A087-12DA-F84C-959B-BB8325535068}" type="slidenum">
              <a:rPr lang="es-AD" smtClean="0"/>
              <a:t>14</a:t>
            </a:fld>
            <a:endParaRPr lang="es-AD"/>
          </a:p>
        </p:txBody>
      </p:sp>
    </p:spTree>
    <p:extLst>
      <p:ext uri="{BB962C8B-B14F-4D97-AF65-F5344CB8AC3E}">
        <p14:creationId xmlns:p14="http://schemas.microsoft.com/office/powerpoint/2010/main" val="18671887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Problemas de ese día a día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4A087-12DA-F84C-959B-BB8325535068}" type="slidenum">
              <a:rPr lang="es-AD" smtClean="0"/>
              <a:t>15</a:t>
            </a:fld>
            <a:endParaRPr lang="es-AD"/>
          </a:p>
        </p:txBody>
      </p:sp>
    </p:spTree>
    <p:extLst>
      <p:ext uri="{BB962C8B-B14F-4D97-AF65-F5344CB8AC3E}">
        <p14:creationId xmlns:p14="http://schemas.microsoft.com/office/powerpoint/2010/main" val="18950318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Problemas de ese día a día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4A087-12DA-F84C-959B-BB8325535068}" type="slidenum">
              <a:rPr lang="es-AD" smtClean="0"/>
              <a:t>16</a:t>
            </a:fld>
            <a:endParaRPr lang="es-AD"/>
          </a:p>
        </p:txBody>
      </p:sp>
    </p:spTree>
    <p:extLst>
      <p:ext uri="{BB962C8B-B14F-4D97-AF65-F5344CB8AC3E}">
        <p14:creationId xmlns:p14="http://schemas.microsoft.com/office/powerpoint/2010/main" val="26495443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Problemas de ese día a día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4A087-12DA-F84C-959B-BB8325535068}" type="slidenum">
              <a:rPr lang="es-AD" smtClean="0"/>
              <a:t>17</a:t>
            </a:fld>
            <a:endParaRPr lang="es-AD"/>
          </a:p>
        </p:txBody>
      </p:sp>
    </p:spTree>
    <p:extLst>
      <p:ext uri="{BB962C8B-B14F-4D97-AF65-F5344CB8AC3E}">
        <p14:creationId xmlns:p14="http://schemas.microsoft.com/office/powerpoint/2010/main" val="7285299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Problemas de ese día a día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4A087-12DA-F84C-959B-BB8325535068}" type="slidenum">
              <a:rPr lang="es-AD" smtClean="0"/>
              <a:t>18</a:t>
            </a:fld>
            <a:endParaRPr lang="es-AD"/>
          </a:p>
        </p:txBody>
      </p:sp>
    </p:spTree>
    <p:extLst>
      <p:ext uri="{BB962C8B-B14F-4D97-AF65-F5344CB8AC3E}">
        <p14:creationId xmlns:p14="http://schemas.microsoft.com/office/powerpoint/2010/main" val="22517419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Problemas de ese día a día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4A087-12DA-F84C-959B-BB8325535068}" type="slidenum">
              <a:rPr lang="es-AD" smtClean="0"/>
              <a:t>19</a:t>
            </a:fld>
            <a:endParaRPr lang="es-AD"/>
          </a:p>
        </p:txBody>
      </p:sp>
    </p:spTree>
    <p:extLst>
      <p:ext uri="{BB962C8B-B14F-4D97-AF65-F5344CB8AC3E}">
        <p14:creationId xmlns:p14="http://schemas.microsoft.com/office/powerpoint/2010/main" val="34818517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Problemas de ese día a día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4A087-12DA-F84C-959B-BB8325535068}" type="slidenum">
              <a:rPr lang="es-AD" smtClean="0"/>
              <a:t>20</a:t>
            </a:fld>
            <a:endParaRPr lang="es-AD"/>
          </a:p>
        </p:txBody>
      </p:sp>
    </p:spTree>
    <p:extLst>
      <p:ext uri="{BB962C8B-B14F-4D97-AF65-F5344CB8AC3E}">
        <p14:creationId xmlns:p14="http://schemas.microsoft.com/office/powerpoint/2010/main" val="2574152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Situación previa a DevOps de nuestro día a día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Breve descripción de DevOps y su importancia en el desarrollo de software.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4A087-12DA-F84C-959B-BB8325535068}" type="slidenum">
              <a:rPr lang="es-AD" smtClean="0"/>
              <a:t>2</a:t>
            </a:fld>
            <a:endParaRPr lang="es-AD"/>
          </a:p>
        </p:txBody>
      </p:sp>
    </p:spTree>
    <p:extLst>
      <p:ext uri="{BB962C8B-B14F-4D97-AF65-F5344CB8AC3E}">
        <p14:creationId xmlns:p14="http://schemas.microsoft.com/office/powerpoint/2010/main" val="4226038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Problemas de ese día a día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4A087-12DA-F84C-959B-BB8325535068}" type="slidenum">
              <a:rPr lang="es-AD" smtClean="0"/>
              <a:t>21</a:t>
            </a:fld>
            <a:endParaRPr lang="es-AD"/>
          </a:p>
        </p:txBody>
      </p:sp>
    </p:spTree>
    <p:extLst>
      <p:ext uri="{BB962C8B-B14F-4D97-AF65-F5344CB8AC3E}">
        <p14:creationId xmlns:p14="http://schemas.microsoft.com/office/powerpoint/2010/main" val="22096044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D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4A087-12DA-F84C-959B-BB8325535068}" type="slidenum">
              <a:rPr lang="es-AD" smtClean="0"/>
              <a:t>22</a:t>
            </a:fld>
            <a:endParaRPr lang="es-AD"/>
          </a:p>
        </p:txBody>
      </p:sp>
    </p:spTree>
    <p:extLst>
      <p:ext uri="{BB962C8B-B14F-4D97-AF65-F5344CB8AC3E}">
        <p14:creationId xmlns:p14="http://schemas.microsoft.com/office/powerpoint/2010/main" val="3620761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Problemas de ese día a día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4A087-12DA-F84C-959B-BB8325535068}" type="slidenum">
              <a:rPr lang="es-AD" smtClean="0"/>
              <a:t>3</a:t>
            </a:fld>
            <a:endParaRPr lang="es-AD"/>
          </a:p>
        </p:txBody>
      </p:sp>
    </p:spTree>
    <p:extLst>
      <p:ext uri="{BB962C8B-B14F-4D97-AF65-F5344CB8AC3E}">
        <p14:creationId xmlns:p14="http://schemas.microsoft.com/office/powerpoint/2010/main" val="2423451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Cultura: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4A087-12DA-F84C-959B-BB8325535068}" type="slidenum">
              <a:rPr lang="es-AD" smtClean="0"/>
              <a:t>4</a:t>
            </a:fld>
            <a:endParaRPr lang="es-AD"/>
          </a:p>
        </p:txBody>
      </p:sp>
    </p:spTree>
    <p:extLst>
      <p:ext uri="{BB962C8B-B14F-4D97-AF65-F5344CB8AC3E}">
        <p14:creationId xmlns:p14="http://schemas.microsoft.com/office/powerpoint/2010/main" val="3869354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s-ES" dirty="0"/>
            </a:br>
            <a:r>
              <a:rPr lang="es-ES" b="0" i="0" dirty="0">
                <a:solidFill>
                  <a:srgbClr val="374151"/>
                </a:solidFill>
                <a:effectLst/>
                <a:latin typeface="Söhne"/>
              </a:rPr>
              <a:t>El término "DevOps" se acuñó por primera vez en 2009 durante una conferencia en Bélgica llamada "DevOpsDays". Fue utilizado por Patrick Debois y Andrew Shafer para describir una cultura y conjunto de prácticas destinadas a mejorar la colaboración y comunicación entre los equipos de desarrollo de software (Dev) y operaciones de sistemas (Ops). Desde entonces, DevOps ha ganado popularidad como un enfoque efectivo para la entrega rápida y continua de software de alta calidad.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4A087-12DA-F84C-959B-BB8325535068}" type="slidenum">
              <a:rPr lang="es-AD" smtClean="0"/>
              <a:t>5</a:t>
            </a:fld>
            <a:endParaRPr lang="es-AD"/>
          </a:p>
        </p:txBody>
      </p:sp>
    </p:spTree>
    <p:extLst>
      <p:ext uri="{BB962C8B-B14F-4D97-AF65-F5344CB8AC3E}">
        <p14:creationId xmlns:p14="http://schemas.microsoft.com/office/powerpoint/2010/main" val="1585597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Situación previa a DevOps de nuestro día a día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Breve descripción de DevOps y su importancia en el desarrollo de software.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4A087-12DA-F84C-959B-BB8325535068}" type="slidenum">
              <a:rPr lang="es-AD" smtClean="0"/>
              <a:t>6</a:t>
            </a:fld>
            <a:endParaRPr lang="es-AD"/>
          </a:p>
        </p:txBody>
      </p:sp>
    </p:spTree>
    <p:extLst>
      <p:ext uri="{BB962C8B-B14F-4D97-AF65-F5344CB8AC3E}">
        <p14:creationId xmlns:p14="http://schemas.microsoft.com/office/powerpoint/2010/main" val="91794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Situación previa a DevOps de nuestro día a día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Breve descripción de DevOps y su importancia en el desarrollo de software.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4A087-12DA-F84C-959B-BB8325535068}" type="slidenum">
              <a:rPr lang="es-AD" smtClean="0"/>
              <a:t>7</a:t>
            </a:fld>
            <a:endParaRPr lang="es-AD"/>
          </a:p>
        </p:txBody>
      </p:sp>
    </p:spTree>
    <p:extLst>
      <p:ext uri="{BB962C8B-B14F-4D97-AF65-F5344CB8AC3E}">
        <p14:creationId xmlns:p14="http://schemas.microsoft.com/office/powerpoint/2010/main" val="1567049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Problemas de ese día a día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4A087-12DA-F84C-959B-BB8325535068}" type="slidenum">
              <a:rPr lang="es-AD" smtClean="0"/>
              <a:t>9</a:t>
            </a:fld>
            <a:endParaRPr lang="es-AD"/>
          </a:p>
        </p:txBody>
      </p:sp>
    </p:spTree>
    <p:extLst>
      <p:ext uri="{BB962C8B-B14F-4D97-AF65-F5344CB8AC3E}">
        <p14:creationId xmlns:p14="http://schemas.microsoft.com/office/powerpoint/2010/main" val="2321429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Problemas de ese día a día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4A087-12DA-F84C-959B-BB8325535068}" type="slidenum">
              <a:rPr lang="es-AD" smtClean="0"/>
              <a:t>10</a:t>
            </a:fld>
            <a:endParaRPr lang="es-AD"/>
          </a:p>
        </p:txBody>
      </p:sp>
    </p:spTree>
    <p:extLst>
      <p:ext uri="{BB962C8B-B14F-4D97-AF65-F5344CB8AC3E}">
        <p14:creationId xmlns:p14="http://schemas.microsoft.com/office/powerpoint/2010/main" val="4243215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BC2F-F738-D24A-AFEA-E218D1CF26F3}" type="datetimeFigureOut">
              <a:rPr lang="es-AD" smtClean="0"/>
              <a:t>06/05/2023</a:t>
            </a:fld>
            <a:endParaRPr lang="es-A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AD43-2C93-9A4B-B302-E762EBB4E586}" type="slidenum">
              <a:rPr lang="es-AD" smtClean="0"/>
              <a:t>‹Nº›</a:t>
            </a:fld>
            <a:endParaRPr lang="es-AD"/>
          </a:p>
        </p:txBody>
      </p:sp>
    </p:spTree>
    <p:extLst>
      <p:ext uri="{BB962C8B-B14F-4D97-AF65-F5344CB8AC3E}">
        <p14:creationId xmlns:p14="http://schemas.microsoft.com/office/powerpoint/2010/main" val="2125833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BC2F-F738-D24A-AFEA-E218D1CF26F3}" type="datetimeFigureOut">
              <a:rPr lang="es-AD" smtClean="0"/>
              <a:t>06/05/2023</a:t>
            </a:fld>
            <a:endParaRPr lang="es-A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AD43-2C93-9A4B-B302-E762EBB4E586}" type="slidenum">
              <a:rPr lang="es-AD" smtClean="0"/>
              <a:t>‹Nº›</a:t>
            </a:fld>
            <a:endParaRPr lang="es-AD"/>
          </a:p>
        </p:txBody>
      </p:sp>
    </p:spTree>
    <p:extLst>
      <p:ext uri="{BB962C8B-B14F-4D97-AF65-F5344CB8AC3E}">
        <p14:creationId xmlns:p14="http://schemas.microsoft.com/office/powerpoint/2010/main" val="2711408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BC2F-F738-D24A-AFEA-E218D1CF26F3}" type="datetimeFigureOut">
              <a:rPr lang="es-AD" smtClean="0"/>
              <a:t>06/05/2023</a:t>
            </a:fld>
            <a:endParaRPr lang="es-A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AD43-2C93-9A4B-B302-E762EBB4E586}" type="slidenum">
              <a:rPr lang="es-AD" smtClean="0"/>
              <a:t>‹Nº›</a:t>
            </a:fld>
            <a:endParaRPr lang="es-AD"/>
          </a:p>
        </p:txBody>
      </p:sp>
    </p:spTree>
    <p:extLst>
      <p:ext uri="{BB962C8B-B14F-4D97-AF65-F5344CB8AC3E}">
        <p14:creationId xmlns:p14="http://schemas.microsoft.com/office/powerpoint/2010/main" val="189858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BC2F-F738-D24A-AFEA-E218D1CF26F3}" type="datetimeFigureOut">
              <a:rPr lang="es-AD" smtClean="0"/>
              <a:t>06/05/2023</a:t>
            </a:fld>
            <a:endParaRPr lang="es-A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AD43-2C93-9A4B-B302-E762EBB4E586}" type="slidenum">
              <a:rPr lang="es-AD" smtClean="0"/>
              <a:t>‹Nº›</a:t>
            </a:fld>
            <a:endParaRPr lang="es-AD"/>
          </a:p>
        </p:txBody>
      </p:sp>
    </p:spTree>
    <p:extLst>
      <p:ext uri="{BB962C8B-B14F-4D97-AF65-F5344CB8AC3E}">
        <p14:creationId xmlns:p14="http://schemas.microsoft.com/office/powerpoint/2010/main" val="460954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BC2F-F738-D24A-AFEA-E218D1CF26F3}" type="datetimeFigureOut">
              <a:rPr lang="es-AD" smtClean="0"/>
              <a:t>06/05/2023</a:t>
            </a:fld>
            <a:endParaRPr lang="es-A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AD43-2C93-9A4B-B302-E762EBB4E586}" type="slidenum">
              <a:rPr lang="es-AD" smtClean="0"/>
              <a:t>‹Nº›</a:t>
            </a:fld>
            <a:endParaRPr lang="es-AD"/>
          </a:p>
        </p:txBody>
      </p:sp>
    </p:spTree>
    <p:extLst>
      <p:ext uri="{BB962C8B-B14F-4D97-AF65-F5344CB8AC3E}">
        <p14:creationId xmlns:p14="http://schemas.microsoft.com/office/powerpoint/2010/main" val="3786446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BC2F-F738-D24A-AFEA-E218D1CF26F3}" type="datetimeFigureOut">
              <a:rPr lang="es-AD" smtClean="0"/>
              <a:t>06/05/2023</a:t>
            </a:fld>
            <a:endParaRPr lang="es-A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AD43-2C93-9A4B-B302-E762EBB4E586}" type="slidenum">
              <a:rPr lang="es-AD" smtClean="0"/>
              <a:t>‹Nº›</a:t>
            </a:fld>
            <a:endParaRPr lang="es-AD"/>
          </a:p>
        </p:txBody>
      </p:sp>
    </p:spTree>
    <p:extLst>
      <p:ext uri="{BB962C8B-B14F-4D97-AF65-F5344CB8AC3E}">
        <p14:creationId xmlns:p14="http://schemas.microsoft.com/office/powerpoint/2010/main" val="3240947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BC2F-F738-D24A-AFEA-E218D1CF26F3}" type="datetimeFigureOut">
              <a:rPr lang="es-AD" smtClean="0"/>
              <a:t>06/05/2023</a:t>
            </a:fld>
            <a:endParaRPr lang="es-A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AD43-2C93-9A4B-B302-E762EBB4E586}" type="slidenum">
              <a:rPr lang="es-AD" smtClean="0"/>
              <a:t>‹Nº›</a:t>
            </a:fld>
            <a:endParaRPr lang="es-AD"/>
          </a:p>
        </p:txBody>
      </p:sp>
    </p:spTree>
    <p:extLst>
      <p:ext uri="{BB962C8B-B14F-4D97-AF65-F5344CB8AC3E}">
        <p14:creationId xmlns:p14="http://schemas.microsoft.com/office/powerpoint/2010/main" val="1117827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BC2F-F738-D24A-AFEA-E218D1CF26F3}" type="datetimeFigureOut">
              <a:rPr lang="es-AD" smtClean="0"/>
              <a:t>06/05/2023</a:t>
            </a:fld>
            <a:endParaRPr lang="es-A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AD43-2C93-9A4B-B302-E762EBB4E586}" type="slidenum">
              <a:rPr lang="es-AD" smtClean="0"/>
              <a:t>‹Nº›</a:t>
            </a:fld>
            <a:endParaRPr lang="es-AD"/>
          </a:p>
        </p:txBody>
      </p:sp>
    </p:spTree>
    <p:extLst>
      <p:ext uri="{BB962C8B-B14F-4D97-AF65-F5344CB8AC3E}">
        <p14:creationId xmlns:p14="http://schemas.microsoft.com/office/powerpoint/2010/main" val="2868820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BC2F-F738-D24A-AFEA-E218D1CF26F3}" type="datetimeFigureOut">
              <a:rPr lang="es-AD" smtClean="0"/>
              <a:t>06/05/2023</a:t>
            </a:fld>
            <a:endParaRPr lang="es-A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AD43-2C93-9A4B-B302-E762EBB4E586}" type="slidenum">
              <a:rPr lang="es-AD" smtClean="0"/>
              <a:t>‹Nº›</a:t>
            </a:fld>
            <a:endParaRPr lang="es-AD"/>
          </a:p>
        </p:txBody>
      </p:sp>
    </p:spTree>
    <p:extLst>
      <p:ext uri="{BB962C8B-B14F-4D97-AF65-F5344CB8AC3E}">
        <p14:creationId xmlns:p14="http://schemas.microsoft.com/office/powerpoint/2010/main" val="286448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BC2F-F738-D24A-AFEA-E218D1CF26F3}" type="datetimeFigureOut">
              <a:rPr lang="es-AD" smtClean="0"/>
              <a:t>06/05/2023</a:t>
            </a:fld>
            <a:endParaRPr lang="es-A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AD43-2C93-9A4B-B302-E762EBB4E586}" type="slidenum">
              <a:rPr lang="es-AD" smtClean="0"/>
              <a:t>‹Nº›</a:t>
            </a:fld>
            <a:endParaRPr lang="es-AD"/>
          </a:p>
        </p:txBody>
      </p:sp>
    </p:spTree>
    <p:extLst>
      <p:ext uri="{BB962C8B-B14F-4D97-AF65-F5344CB8AC3E}">
        <p14:creationId xmlns:p14="http://schemas.microsoft.com/office/powerpoint/2010/main" val="1909604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BC2F-F738-D24A-AFEA-E218D1CF26F3}" type="datetimeFigureOut">
              <a:rPr lang="es-AD" smtClean="0"/>
              <a:t>06/05/2023</a:t>
            </a:fld>
            <a:endParaRPr lang="es-A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AD43-2C93-9A4B-B302-E762EBB4E586}" type="slidenum">
              <a:rPr lang="es-AD" smtClean="0"/>
              <a:t>‹Nº›</a:t>
            </a:fld>
            <a:endParaRPr lang="es-AD"/>
          </a:p>
        </p:txBody>
      </p:sp>
    </p:spTree>
    <p:extLst>
      <p:ext uri="{BB962C8B-B14F-4D97-AF65-F5344CB8AC3E}">
        <p14:creationId xmlns:p14="http://schemas.microsoft.com/office/powerpoint/2010/main" val="1428479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4BC2F-F738-D24A-AFEA-E218D1CF26F3}" type="datetimeFigureOut">
              <a:rPr lang="es-AD" smtClean="0"/>
              <a:t>06/05/2023</a:t>
            </a:fld>
            <a:endParaRPr lang="es-A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8AD43-2C93-9A4B-B302-E762EBB4E586}" type="slidenum">
              <a:rPr lang="es-AD" smtClean="0"/>
              <a:t>‹Nº›</a:t>
            </a:fld>
            <a:endParaRPr lang="es-AD"/>
          </a:p>
        </p:txBody>
      </p:sp>
    </p:spTree>
    <p:extLst>
      <p:ext uri="{BB962C8B-B14F-4D97-AF65-F5344CB8AC3E}">
        <p14:creationId xmlns:p14="http://schemas.microsoft.com/office/powerpoint/2010/main" val="557971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iagrama&#10;&#10;Descripción generada automáticamente">
            <a:extLst>
              <a:ext uri="{FF2B5EF4-FFF2-40B4-BE49-F238E27FC236}">
                <a16:creationId xmlns:a16="http://schemas.microsoft.com/office/drawing/2014/main" id="{64612A45-1923-696D-B8F7-E57292348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AD0F44F8-ABE3-47A3-FAD9-235DCB7C86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2359" y="5053436"/>
            <a:ext cx="9669517" cy="1114098"/>
          </a:xfrm>
        </p:spPr>
        <p:txBody>
          <a:bodyPr>
            <a:normAutofit lnSpcReduction="10000"/>
          </a:bodyPr>
          <a:lstStyle/>
          <a:p>
            <a:pPr algn="l"/>
            <a:r>
              <a:rPr lang="es-ES" sz="2200" dirty="0">
                <a:solidFill>
                  <a:schemeClr val="bg1"/>
                </a:solidFill>
              </a:rPr>
              <a:t>DESARROLLA FELIZ Y SEGURO GRACIAS A DEVOPS</a:t>
            </a:r>
            <a:endParaRPr lang="es-AD" sz="2200" dirty="0">
              <a:solidFill>
                <a:schemeClr val="bg1"/>
              </a:solidFill>
            </a:endParaRPr>
          </a:p>
          <a:p>
            <a:pPr algn="l"/>
            <a:r>
              <a:rPr lang="es-ES" sz="1800" dirty="0">
                <a:solidFill>
                  <a:schemeClr val="bg1"/>
                </a:solidFill>
              </a:rPr>
              <a:t>Javier Domínguez – ITI </a:t>
            </a:r>
          </a:p>
          <a:p>
            <a:pPr algn="l"/>
            <a:r>
              <a:rPr lang="es-ES" sz="1800" dirty="0">
                <a:solidFill>
                  <a:schemeClr val="bg1"/>
                </a:solidFill>
              </a:rPr>
              <a:t>Carlos Ballester – Punt sistemes</a:t>
            </a:r>
            <a:endParaRPr lang="es-AD" sz="1800" dirty="0">
              <a:solidFill>
                <a:schemeClr val="bg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DAF508A-D5FE-01FF-A92E-80E2280F2A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7930" y="5053436"/>
            <a:ext cx="1239861" cy="130321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17DF8D3-4B72-10B6-54EA-FF34CF9C9F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3100" y="5336413"/>
            <a:ext cx="1542797" cy="61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61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F5A3F609-0B11-A9FC-598E-614572264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97" y="152400"/>
            <a:ext cx="11667779" cy="42274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C1810B5-5846-DC6C-1C5D-4E0E20EAE3ED}"/>
              </a:ext>
            </a:extLst>
          </p:cNvPr>
          <p:cNvSpPr txBox="1">
            <a:spLocks/>
          </p:cNvSpPr>
          <p:nvPr/>
        </p:nvSpPr>
        <p:spPr>
          <a:xfrm>
            <a:off x="273697" y="882666"/>
            <a:ext cx="11667779" cy="795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Flujo de trabajo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9B4F144-CADF-196A-20AF-8238590FB271}"/>
              </a:ext>
            </a:extLst>
          </p:cNvPr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1BE69FE4-CDB6-E47B-7C3A-C94C7A23F52F}"/>
              </a:ext>
            </a:extLst>
          </p:cNvPr>
          <p:cNvGrpSpPr/>
          <p:nvPr/>
        </p:nvGrpSpPr>
        <p:grpSpPr>
          <a:xfrm>
            <a:off x="666091" y="2160699"/>
            <a:ext cx="10882990" cy="3629326"/>
            <a:chOff x="755634" y="2297859"/>
            <a:chExt cx="10882990" cy="3629326"/>
          </a:xfrm>
        </p:grpSpPr>
        <p:pic>
          <p:nvPicPr>
            <p:cNvPr id="6" name="Google Shape;67;p15">
              <a:extLst>
                <a:ext uri="{FF2B5EF4-FFF2-40B4-BE49-F238E27FC236}">
                  <a16:creationId xmlns:a16="http://schemas.microsoft.com/office/drawing/2014/main" id="{EB1E8DB0-15E8-D33E-DA2B-24BA3AB56C0D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55634" y="2358485"/>
              <a:ext cx="10680700" cy="35687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" name="Google Shape;69;p15">
              <a:extLst>
                <a:ext uri="{FF2B5EF4-FFF2-40B4-BE49-F238E27FC236}">
                  <a16:creationId xmlns:a16="http://schemas.microsoft.com/office/drawing/2014/main" id="{46B3DA22-001D-0FE6-13AF-7A741BD69937}"/>
                </a:ext>
              </a:extLst>
            </p:cNvPr>
            <p:cNvGrpSpPr/>
            <p:nvPr/>
          </p:nvGrpSpPr>
          <p:grpSpPr>
            <a:xfrm>
              <a:off x="4613533" y="3192134"/>
              <a:ext cx="4105600" cy="471948"/>
              <a:chOff x="3460150" y="2394100"/>
              <a:chExt cx="3079200" cy="353961"/>
            </a:xfrm>
          </p:grpSpPr>
          <p:cxnSp>
            <p:nvCxnSpPr>
              <p:cNvPr id="19" name="Google Shape;70;p15">
                <a:extLst>
                  <a:ext uri="{FF2B5EF4-FFF2-40B4-BE49-F238E27FC236}">
                    <a16:creationId xmlns:a16="http://schemas.microsoft.com/office/drawing/2014/main" id="{2C394EA5-7DE2-C60D-1524-9A078F72E3F5}"/>
                  </a:ext>
                </a:extLst>
              </p:cNvPr>
              <p:cNvCxnSpPr/>
              <p:nvPr/>
            </p:nvCxnSpPr>
            <p:spPr>
              <a:xfrm flipH="1">
                <a:off x="3460150" y="2707100"/>
                <a:ext cx="3079200" cy="8400"/>
              </a:xfrm>
              <a:prstGeom prst="straightConnector1">
                <a:avLst/>
              </a:prstGeom>
              <a:noFill/>
              <a:ln w="76200" cap="flat" cmpd="sng">
                <a:solidFill>
                  <a:srgbClr val="A64D79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20" name="Google Shape;71;p15">
                <a:extLst>
                  <a:ext uri="{FF2B5EF4-FFF2-40B4-BE49-F238E27FC236}">
                    <a16:creationId xmlns:a16="http://schemas.microsoft.com/office/drawing/2014/main" id="{1E43F998-BF50-EF70-5197-DB3CF2815079}"/>
                  </a:ext>
                </a:extLst>
              </p:cNvPr>
              <p:cNvSpPr txBox="1"/>
              <p:nvPr/>
            </p:nvSpPr>
            <p:spPr>
              <a:xfrm>
                <a:off x="4039300" y="2394100"/>
                <a:ext cx="1791900" cy="3539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r>
                  <a:rPr lang="es" sz="1467" b="1" dirty="0">
                    <a:solidFill>
                      <a:schemeClr val="dk2"/>
                    </a:solidFill>
                  </a:rPr>
                  <a:t>Descarga producción</a:t>
                </a:r>
                <a:endParaRPr sz="1467" b="1" dirty="0">
                  <a:solidFill>
                    <a:schemeClr val="dk2"/>
                  </a:solidFill>
                </a:endParaRPr>
              </a:p>
            </p:txBody>
          </p:sp>
        </p:grpSp>
        <p:grpSp>
          <p:nvGrpSpPr>
            <p:cNvPr id="8" name="Google Shape;72;p15">
              <a:extLst>
                <a:ext uri="{FF2B5EF4-FFF2-40B4-BE49-F238E27FC236}">
                  <a16:creationId xmlns:a16="http://schemas.microsoft.com/office/drawing/2014/main" id="{FE1DF721-7822-D712-3FB3-33A7DB70C260}"/>
                </a:ext>
              </a:extLst>
            </p:cNvPr>
            <p:cNvGrpSpPr/>
            <p:nvPr/>
          </p:nvGrpSpPr>
          <p:grpSpPr>
            <a:xfrm>
              <a:off x="4613533" y="4083234"/>
              <a:ext cx="4083200" cy="555481"/>
              <a:chOff x="3460150" y="3062425"/>
              <a:chExt cx="3062400" cy="416611"/>
            </a:xfrm>
          </p:grpSpPr>
          <p:cxnSp>
            <p:nvCxnSpPr>
              <p:cNvPr id="17" name="Google Shape;73;p15">
                <a:extLst>
                  <a:ext uri="{FF2B5EF4-FFF2-40B4-BE49-F238E27FC236}">
                    <a16:creationId xmlns:a16="http://schemas.microsoft.com/office/drawing/2014/main" id="{E3E7CE66-4F4C-CACE-6689-2F2C082D37C9}"/>
                  </a:ext>
                </a:extLst>
              </p:cNvPr>
              <p:cNvCxnSpPr/>
              <p:nvPr/>
            </p:nvCxnSpPr>
            <p:spPr>
              <a:xfrm>
                <a:off x="3460150" y="3062425"/>
                <a:ext cx="3062400" cy="0"/>
              </a:xfrm>
              <a:prstGeom prst="straightConnector1">
                <a:avLst/>
              </a:prstGeom>
              <a:noFill/>
              <a:ln w="76200" cap="flat" cmpd="sng">
                <a:solidFill>
                  <a:srgbClr val="38761D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18" name="Google Shape;74;p15">
                <a:extLst>
                  <a:ext uri="{FF2B5EF4-FFF2-40B4-BE49-F238E27FC236}">
                    <a16:creationId xmlns:a16="http://schemas.microsoft.com/office/drawing/2014/main" id="{282EF0EE-2426-429B-1C28-F7EC4928A023}"/>
                  </a:ext>
                </a:extLst>
              </p:cNvPr>
              <p:cNvSpPr txBox="1"/>
              <p:nvPr/>
            </p:nvSpPr>
            <p:spPr>
              <a:xfrm>
                <a:off x="4060775" y="3125075"/>
                <a:ext cx="2226300" cy="3539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r>
                  <a:rPr lang="es" sz="1467" b="1">
                    <a:solidFill>
                      <a:schemeClr val="dk2"/>
                    </a:solidFill>
                  </a:rPr>
                  <a:t>Subida producción</a:t>
                </a:r>
                <a:endParaRPr sz="1467" b="1" dirty="0">
                  <a:solidFill>
                    <a:schemeClr val="dk2"/>
                  </a:solidFill>
                </a:endParaRPr>
              </a:p>
            </p:txBody>
          </p:sp>
        </p:grpSp>
        <p:grpSp>
          <p:nvGrpSpPr>
            <p:cNvPr id="9" name="Google Shape;75;p15">
              <a:extLst>
                <a:ext uri="{FF2B5EF4-FFF2-40B4-BE49-F238E27FC236}">
                  <a16:creationId xmlns:a16="http://schemas.microsoft.com/office/drawing/2014/main" id="{9551A2FD-F62B-3960-48A9-7A144711C3E1}"/>
                </a:ext>
              </a:extLst>
            </p:cNvPr>
            <p:cNvGrpSpPr/>
            <p:nvPr/>
          </p:nvGrpSpPr>
          <p:grpSpPr>
            <a:xfrm>
              <a:off x="4624733" y="5141401"/>
              <a:ext cx="4083200" cy="471948"/>
              <a:chOff x="3468550" y="3856050"/>
              <a:chExt cx="3062400" cy="353961"/>
            </a:xfrm>
          </p:grpSpPr>
          <p:cxnSp>
            <p:nvCxnSpPr>
              <p:cNvPr id="15" name="Google Shape;76;p15">
                <a:extLst>
                  <a:ext uri="{FF2B5EF4-FFF2-40B4-BE49-F238E27FC236}">
                    <a16:creationId xmlns:a16="http://schemas.microsoft.com/office/drawing/2014/main" id="{845B5175-E693-ABAA-488C-0C60079C1DA3}"/>
                  </a:ext>
                </a:extLst>
              </p:cNvPr>
              <p:cNvCxnSpPr/>
              <p:nvPr/>
            </p:nvCxnSpPr>
            <p:spPr>
              <a:xfrm>
                <a:off x="3468550" y="3857750"/>
                <a:ext cx="3062400" cy="0"/>
              </a:xfrm>
              <a:prstGeom prst="straightConnector1">
                <a:avLst/>
              </a:prstGeom>
              <a:noFill/>
              <a:ln w="76200" cap="flat" cmpd="sng">
                <a:solidFill>
                  <a:srgbClr val="1155CC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16" name="Google Shape;77;p15">
                <a:extLst>
                  <a:ext uri="{FF2B5EF4-FFF2-40B4-BE49-F238E27FC236}">
                    <a16:creationId xmlns:a16="http://schemas.microsoft.com/office/drawing/2014/main" id="{51174CAC-5398-1823-857A-62DB3FF5AF9C}"/>
                  </a:ext>
                </a:extLst>
              </p:cNvPr>
              <p:cNvSpPr txBox="1"/>
              <p:nvPr/>
            </p:nvSpPr>
            <p:spPr>
              <a:xfrm>
                <a:off x="4221400" y="3856050"/>
                <a:ext cx="1370400" cy="3539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r>
                  <a:rPr lang="es" sz="1467" b="1">
                    <a:solidFill>
                      <a:schemeClr val="dk2"/>
                    </a:solidFill>
                  </a:rPr>
                  <a:t>Subida testing</a:t>
                </a:r>
                <a:endParaRPr sz="1467" b="1" dirty="0">
                  <a:solidFill>
                    <a:schemeClr val="dk2"/>
                  </a:solidFill>
                </a:endParaRPr>
              </a:p>
            </p:txBody>
          </p:sp>
        </p:grpSp>
        <p:sp>
          <p:nvSpPr>
            <p:cNvPr id="10" name="Google Shape;78;p15">
              <a:extLst>
                <a:ext uri="{FF2B5EF4-FFF2-40B4-BE49-F238E27FC236}">
                  <a16:creationId xmlns:a16="http://schemas.microsoft.com/office/drawing/2014/main" id="{F5AE9D75-9442-C8F5-61BE-742961EE93CA}"/>
                </a:ext>
              </a:extLst>
            </p:cNvPr>
            <p:cNvSpPr txBox="1"/>
            <p:nvPr/>
          </p:nvSpPr>
          <p:spPr>
            <a:xfrm>
              <a:off x="8915292" y="2297859"/>
              <a:ext cx="2389200" cy="4719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r>
                <a:rPr lang="es" sz="1467" b="1">
                  <a:solidFill>
                    <a:schemeClr val="dk2"/>
                  </a:solidFill>
                </a:rPr>
                <a:t>Servidor Web</a:t>
              </a:r>
              <a:endParaRPr sz="1467" b="1" dirty="0">
                <a:solidFill>
                  <a:schemeClr val="dk2"/>
                </a:solidFill>
              </a:endParaRPr>
            </a:p>
          </p:txBody>
        </p:sp>
        <p:sp>
          <p:nvSpPr>
            <p:cNvPr id="12" name="Google Shape;79;p15">
              <a:extLst>
                <a:ext uri="{FF2B5EF4-FFF2-40B4-BE49-F238E27FC236}">
                  <a16:creationId xmlns:a16="http://schemas.microsoft.com/office/drawing/2014/main" id="{382261DA-E33A-E0C6-6250-6BC0D59012EE}"/>
                </a:ext>
              </a:extLst>
            </p:cNvPr>
            <p:cNvSpPr txBox="1"/>
            <p:nvPr/>
          </p:nvSpPr>
          <p:spPr>
            <a:xfrm>
              <a:off x="1759592" y="2297859"/>
              <a:ext cx="2389200" cy="4719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r>
                <a:rPr lang="es" sz="1467" b="1">
                  <a:solidFill>
                    <a:schemeClr val="dk2"/>
                  </a:solidFill>
                </a:rPr>
                <a:t>Entorno desarrollo</a:t>
              </a:r>
              <a:endParaRPr sz="1467" b="1" dirty="0">
                <a:solidFill>
                  <a:schemeClr val="dk2"/>
                </a:solidFill>
              </a:endParaRP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3006A353-11D0-A340-FE09-A4EF0F8FC1C4}"/>
                </a:ext>
              </a:extLst>
            </p:cNvPr>
            <p:cNvSpPr txBox="1"/>
            <p:nvPr/>
          </p:nvSpPr>
          <p:spPr>
            <a:xfrm>
              <a:off x="9919217" y="2847891"/>
              <a:ext cx="17194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s-ES" dirty="0"/>
                <a:t>Producción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FEADCCEB-4074-5B29-83F6-038C500112A9}"/>
                </a:ext>
              </a:extLst>
            </p:cNvPr>
            <p:cNvSpPr txBox="1"/>
            <p:nvPr/>
          </p:nvSpPr>
          <p:spPr>
            <a:xfrm>
              <a:off x="9919218" y="4387538"/>
              <a:ext cx="15171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Testing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566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F5A3F609-0B11-A9FC-598E-614572264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97" y="152400"/>
            <a:ext cx="11667779" cy="42274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C1810B5-5846-DC6C-1C5D-4E0E20EAE3ED}"/>
              </a:ext>
            </a:extLst>
          </p:cNvPr>
          <p:cNvSpPr txBox="1">
            <a:spLocks/>
          </p:cNvSpPr>
          <p:nvPr/>
        </p:nvSpPr>
        <p:spPr>
          <a:xfrm>
            <a:off x="273697" y="882666"/>
            <a:ext cx="11667779" cy="795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Empezamos con las metodologías ágiles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9B4F144-CADF-196A-20AF-8238590FB271}"/>
              </a:ext>
            </a:extLst>
          </p:cNvPr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pic>
        <p:nvPicPr>
          <p:cNvPr id="4" name="Google Shape;55;p13">
            <a:extLst>
              <a:ext uri="{FF2B5EF4-FFF2-40B4-BE49-F238E27FC236}">
                <a16:creationId xmlns:a16="http://schemas.microsoft.com/office/drawing/2014/main" id="{4145B3CF-CDA7-2477-2D7E-64E2E2B7D81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3876" y="2848674"/>
            <a:ext cx="4373524" cy="141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56;p13">
            <a:extLst>
              <a:ext uri="{FF2B5EF4-FFF2-40B4-BE49-F238E27FC236}">
                <a16:creationId xmlns:a16="http://schemas.microsoft.com/office/drawing/2014/main" id="{336AF11F-3225-A268-7049-A0F34BF5F7FD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30301" y="3105049"/>
            <a:ext cx="3525999" cy="1160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7192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F5A3F609-0B11-A9FC-598E-614572264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97" y="152400"/>
            <a:ext cx="11667779" cy="42274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C1810B5-5846-DC6C-1C5D-4E0E20EAE3ED}"/>
              </a:ext>
            </a:extLst>
          </p:cNvPr>
          <p:cNvSpPr txBox="1">
            <a:spLocks/>
          </p:cNvSpPr>
          <p:nvPr/>
        </p:nvSpPr>
        <p:spPr>
          <a:xfrm>
            <a:off x="273697" y="882666"/>
            <a:ext cx="11667779" cy="795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Siguientes pasos en la mejora continúa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9B4F144-CADF-196A-20AF-8238590FB271}"/>
              </a:ext>
            </a:extLst>
          </p:cNvPr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2228D138-8267-6512-0580-9E179903B90D}"/>
              </a:ext>
            </a:extLst>
          </p:cNvPr>
          <p:cNvSpPr txBox="1">
            <a:spLocks/>
          </p:cNvSpPr>
          <p:nvPr/>
        </p:nvSpPr>
        <p:spPr>
          <a:xfrm>
            <a:off x="273697" y="1985402"/>
            <a:ext cx="11667779" cy="4317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Automatización de procesos</a:t>
            </a:r>
          </a:p>
          <a:p>
            <a:r>
              <a:rPr lang="es-ES" dirty="0"/>
              <a:t>Revisar y mejorar la calidad de código</a:t>
            </a:r>
          </a:p>
          <a:p>
            <a:r>
              <a:rPr lang="es-ES" dirty="0"/>
              <a:t>Dotar de autonomía al Departamento de consultoría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45620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F5A3F609-0B11-A9FC-598E-614572264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97" y="152400"/>
            <a:ext cx="11667779" cy="42274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C1810B5-5846-DC6C-1C5D-4E0E20EAE3ED}"/>
              </a:ext>
            </a:extLst>
          </p:cNvPr>
          <p:cNvSpPr txBox="1">
            <a:spLocks/>
          </p:cNvSpPr>
          <p:nvPr/>
        </p:nvSpPr>
        <p:spPr>
          <a:xfrm>
            <a:off x="273697" y="882666"/>
            <a:ext cx="11667779" cy="795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Arrancamos con DevOps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9B4F144-CADF-196A-20AF-8238590FB271}"/>
              </a:ext>
            </a:extLst>
          </p:cNvPr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2228D138-8267-6512-0580-9E179903B90D}"/>
              </a:ext>
            </a:extLst>
          </p:cNvPr>
          <p:cNvSpPr txBox="1">
            <a:spLocks/>
          </p:cNvSpPr>
          <p:nvPr/>
        </p:nvSpPr>
        <p:spPr>
          <a:xfrm>
            <a:off x="273697" y="1985402"/>
            <a:ext cx="11667779" cy="43177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Automatización de procesos</a:t>
            </a:r>
          </a:p>
          <a:p>
            <a:r>
              <a:rPr lang="es-ES" dirty="0"/>
              <a:t>Revisar y mejorar la calidad de código</a:t>
            </a:r>
          </a:p>
          <a:p>
            <a:r>
              <a:rPr lang="es-ES" dirty="0"/>
              <a:t>Dotar de autonomía al Departamento de consultoría</a:t>
            </a:r>
          </a:p>
          <a:p>
            <a:pPr marL="0" indent="0">
              <a:buNone/>
            </a:pPr>
            <a:r>
              <a:rPr lang="es-ES" dirty="0"/>
              <a:t>...</a:t>
            </a:r>
          </a:p>
          <a:p>
            <a:r>
              <a:rPr lang="es-ES" dirty="0"/>
              <a:t>Adaptar los flujos de trabajo en ramas</a:t>
            </a:r>
          </a:p>
          <a:p>
            <a:r>
              <a:rPr lang="es-ES" dirty="0"/>
              <a:t>Ejecución de pruebas de seguridad</a:t>
            </a:r>
          </a:p>
          <a:p>
            <a:r>
              <a:rPr lang="es-ES" dirty="0"/>
              <a:t>Dockerización de entornos</a:t>
            </a:r>
          </a:p>
          <a:p>
            <a:r>
              <a:rPr lang="es-ES" dirty="0"/>
              <a:t>Monitorización: entornos y logs</a:t>
            </a:r>
          </a:p>
          <a:p>
            <a:r>
              <a:rPr lang="es-ES" dirty="0"/>
              <a:t>Continuos testing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69978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F5A3F609-0B11-A9FC-598E-614572264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97" y="152400"/>
            <a:ext cx="11667779" cy="42274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C1810B5-5846-DC6C-1C5D-4E0E20EAE3ED}"/>
              </a:ext>
            </a:extLst>
          </p:cNvPr>
          <p:cNvSpPr txBox="1">
            <a:spLocks/>
          </p:cNvSpPr>
          <p:nvPr/>
        </p:nvSpPr>
        <p:spPr>
          <a:xfrm>
            <a:off x="273697" y="882666"/>
            <a:ext cx="11667779" cy="795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Adaptar los flujos de trabajo en ramas: GitFlow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9B4F144-CADF-196A-20AF-8238590FB271}"/>
              </a:ext>
            </a:extLst>
          </p:cNvPr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2228D138-8267-6512-0580-9E179903B90D}"/>
              </a:ext>
            </a:extLst>
          </p:cNvPr>
          <p:cNvSpPr txBox="1">
            <a:spLocks/>
          </p:cNvSpPr>
          <p:nvPr/>
        </p:nvSpPr>
        <p:spPr>
          <a:xfrm>
            <a:off x="273697" y="1985402"/>
            <a:ext cx="11667779" cy="4317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Adopción de un nuevo flujo basado en Gitflow para gestionar los desarrollos y el pase por entornos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1DEDFFC-993F-8B09-FE58-218F9F55C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7473" y="2695354"/>
            <a:ext cx="5794853" cy="361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82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F5A3F609-0B11-A9FC-598E-614572264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97" y="152400"/>
            <a:ext cx="11667779" cy="42274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C1810B5-5846-DC6C-1C5D-4E0E20EAE3ED}"/>
              </a:ext>
            </a:extLst>
          </p:cNvPr>
          <p:cNvSpPr txBox="1">
            <a:spLocks/>
          </p:cNvSpPr>
          <p:nvPr/>
        </p:nvSpPr>
        <p:spPr>
          <a:xfrm>
            <a:off x="273697" y="882666"/>
            <a:ext cx="11667779" cy="795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Automatización de procesos: GitHub Action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9B4F144-CADF-196A-20AF-8238590FB271}"/>
              </a:ext>
            </a:extLst>
          </p:cNvPr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2228D138-8267-6512-0580-9E179903B90D}"/>
              </a:ext>
            </a:extLst>
          </p:cNvPr>
          <p:cNvSpPr txBox="1">
            <a:spLocks/>
          </p:cNvSpPr>
          <p:nvPr/>
        </p:nvSpPr>
        <p:spPr>
          <a:xfrm>
            <a:off x="273697" y="1985402"/>
            <a:ext cx="5187303" cy="4317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Configuración </a:t>
            </a:r>
            <a:r>
              <a:rPr lang="es-ES" i="1" dirty="0"/>
              <a:t>workflows</a:t>
            </a:r>
            <a:r>
              <a:rPr lang="es-ES" dirty="0"/>
              <a:t> de GitHub Actions para CI/CD con disparadores basado en comentarios (</a:t>
            </a:r>
            <a:r>
              <a:rPr lang="es-ES" i="1" dirty="0"/>
              <a:t>pipelines as code</a:t>
            </a:r>
            <a:r>
              <a:rPr lang="es-ES" dirty="0"/>
              <a:t>)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435DF55-AADE-8546-C662-845D3EC82D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6305" y="1600200"/>
            <a:ext cx="4271695" cy="488811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98E547D-FD55-B6D5-F0BF-66911DDB59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3263" y="4082358"/>
            <a:ext cx="2007191" cy="151468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9CF4014-4D82-817F-8FE8-D128DEDADD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584" y="4120463"/>
            <a:ext cx="1733792" cy="14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420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F5A3F609-0B11-A9FC-598E-614572264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97" y="152400"/>
            <a:ext cx="11667779" cy="42274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C1810B5-5846-DC6C-1C5D-4E0E20EAE3ED}"/>
              </a:ext>
            </a:extLst>
          </p:cNvPr>
          <p:cNvSpPr txBox="1">
            <a:spLocks/>
          </p:cNvSpPr>
          <p:nvPr/>
        </p:nvSpPr>
        <p:spPr>
          <a:xfrm>
            <a:off x="273697" y="882666"/>
            <a:ext cx="11667779" cy="795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Revisar y mejorar la calidad de código: SonarQube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9B4F144-CADF-196A-20AF-8238590FB271}"/>
              </a:ext>
            </a:extLst>
          </p:cNvPr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2228D138-8267-6512-0580-9E179903B90D}"/>
              </a:ext>
            </a:extLst>
          </p:cNvPr>
          <p:cNvSpPr txBox="1">
            <a:spLocks/>
          </p:cNvSpPr>
          <p:nvPr/>
        </p:nvSpPr>
        <p:spPr>
          <a:xfrm>
            <a:off x="273697" y="1985402"/>
            <a:ext cx="11544923" cy="883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Implantación de SonarQube para  analizar la calidad del código y conocer la deuda técnica del desarrollo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AA7F9F3-6AF2-F3DE-4846-893D4A21B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728" y="3080659"/>
            <a:ext cx="5258619" cy="3231818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6711B42-FAD9-39AC-DCD1-F438EB6C1E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0300" y="3080659"/>
            <a:ext cx="5409297" cy="338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02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F5A3F609-0B11-A9FC-598E-614572264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97" y="152400"/>
            <a:ext cx="11667779" cy="42274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C1810B5-5846-DC6C-1C5D-4E0E20EAE3ED}"/>
              </a:ext>
            </a:extLst>
          </p:cNvPr>
          <p:cNvSpPr txBox="1">
            <a:spLocks/>
          </p:cNvSpPr>
          <p:nvPr/>
        </p:nvSpPr>
        <p:spPr>
          <a:xfrm>
            <a:off x="273697" y="882666"/>
            <a:ext cx="11667779" cy="795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Revisar y mejorar la calidad de código: SonarQube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9B4F144-CADF-196A-20AF-8238590FB271}"/>
              </a:ext>
            </a:extLst>
          </p:cNvPr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2228D138-8267-6512-0580-9E179903B90D}"/>
              </a:ext>
            </a:extLst>
          </p:cNvPr>
          <p:cNvSpPr txBox="1">
            <a:spLocks/>
          </p:cNvSpPr>
          <p:nvPr/>
        </p:nvSpPr>
        <p:spPr>
          <a:xfrm>
            <a:off x="273698" y="1985402"/>
            <a:ext cx="5208252" cy="1969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Integración del análisis de SonarQube con los Pull Request Decoration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A2DB493-B299-6A15-F900-C05D1C8EAE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9129" y="1872449"/>
            <a:ext cx="5626147" cy="410288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39E7BF3-E982-B3B4-EC4B-BA0F085C7C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278" y="3619275"/>
            <a:ext cx="3315163" cy="128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94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F5A3F609-0B11-A9FC-598E-614572264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97" y="152400"/>
            <a:ext cx="11667779" cy="42274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C1810B5-5846-DC6C-1C5D-4E0E20EAE3ED}"/>
              </a:ext>
            </a:extLst>
          </p:cNvPr>
          <p:cNvSpPr txBox="1">
            <a:spLocks/>
          </p:cNvSpPr>
          <p:nvPr/>
        </p:nvSpPr>
        <p:spPr>
          <a:xfrm>
            <a:off x="273697" y="882666"/>
            <a:ext cx="11667779" cy="795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Dotar de autonomía al Departamento de consultoría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9B4F144-CADF-196A-20AF-8238590FB271}"/>
              </a:ext>
            </a:extLst>
          </p:cNvPr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2228D138-8267-6512-0580-9E179903B90D}"/>
              </a:ext>
            </a:extLst>
          </p:cNvPr>
          <p:cNvSpPr txBox="1">
            <a:spLocks/>
          </p:cNvSpPr>
          <p:nvPr/>
        </p:nvSpPr>
        <p:spPr>
          <a:xfrm>
            <a:off x="273697" y="1985402"/>
            <a:ext cx="4713803" cy="4317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Mediante el uso de comentario en los Pull Request, las nuevas funcionalidades son desplegadas en un entorno de prueba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136BF31-BE24-1E35-17C5-11A36D5AF1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7500" y="1677880"/>
            <a:ext cx="6317238" cy="465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779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F5A3F609-0B11-A9FC-598E-614572264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97" y="152400"/>
            <a:ext cx="11667779" cy="42274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C1810B5-5846-DC6C-1C5D-4E0E20EAE3ED}"/>
              </a:ext>
            </a:extLst>
          </p:cNvPr>
          <p:cNvSpPr txBox="1">
            <a:spLocks/>
          </p:cNvSpPr>
          <p:nvPr/>
        </p:nvSpPr>
        <p:spPr>
          <a:xfrm>
            <a:off x="273697" y="882666"/>
            <a:ext cx="11667779" cy="795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Dotar de autonomía al Departamento de consultoría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9B4F144-CADF-196A-20AF-8238590FB271}"/>
              </a:ext>
            </a:extLst>
          </p:cNvPr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2228D138-8267-6512-0580-9E179903B90D}"/>
              </a:ext>
            </a:extLst>
          </p:cNvPr>
          <p:cNvSpPr txBox="1">
            <a:spLocks/>
          </p:cNvSpPr>
          <p:nvPr/>
        </p:nvSpPr>
        <p:spPr>
          <a:xfrm>
            <a:off x="273697" y="1985402"/>
            <a:ext cx="4713803" cy="4317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Control del entorno donde se despliegan los cambios a través de comentarios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2289BD6-5A01-E22B-4C13-19789EAE66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8000" y="2074302"/>
            <a:ext cx="6261466" cy="36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584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F5A3F609-0B11-A9FC-598E-614572264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97" y="152400"/>
            <a:ext cx="11667779" cy="42274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C1810B5-5846-DC6C-1C5D-4E0E20EAE3ED}"/>
              </a:ext>
            </a:extLst>
          </p:cNvPr>
          <p:cNvSpPr txBox="1">
            <a:spLocks/>
          </p:cNvSpPr>
          <p:nvPr/>
        </p:nvSpPr>
        <p:spPr>
          <a:xfrm>
            <a:off x="273697" y="882666"/>
            <a:ext cx="11667779" cy="795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¿De dónde venimos?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9B4F144-CADF-196A-20AF-8238590FB271}"/>
              </a:ext>
            </a:extLst>
          </p:cNvPr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4C172CF-70D5-F325-32C5-86D2E6885A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262" y="1495569"/>
            <a:ext cx="10009475" cy="447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184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F5A3F609-0B11-A9FC-598E-614572264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97" y="152400"/>
            <a:ext cx="11667779" cy="42274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C1810B5-5846-DC6C-1C5D-4E0E20EAE3ED}"/>
              </a:ext>
            </a:extLst>
          </p:cNvPr>
          <p:cNvSpPr txBox="1">
            <a:spLocks/>
          </p:cNvSpPr>
          <p:nvPr/>
        </p:nvSpPr>
        <p:spPr>
          <a:xfrm>
            <a:off x="273697" y="882666"/>
            <a:ext cx="11667779" cy="795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Ejecución de pruebas de seguridad: Trivy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9B4F144-CADF-196A-20AF-8238590FB271}"/>
              </a:ext>
            </a:extLst>
          </p:cNvPr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2228D138-8267-6512-0580-9E179903B90D}"/>
              </a:ext>
            </a:extLst>
          </p:cNvPr>
          <p:cNvSpPr txBox="1">
            <a:spLocks/>
          </p:cNvSpPr>
          <p:nvPr/>
        </p:nvSpPr>
        <p:spPr>
          <a:xfrm>
            <a:off x="182682" y="1985402"/>
            <a:ext cx="4107803" cy="327239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Ejecución de pruebas de seguridad estáticas (SAST) mediante Trivy para la detección de vulnerabilidades en dependencias, secretos o datos confidenciales en el repositorio y configuraciones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22B8593-A7BF-0125-094D-B817BBAE9E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603" y="1985402"/>
            <a:ext cx="6705115" cy="397136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EF55914-62FF-F397-C605-0146D85D3A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1115" y="4574940"/>
            <a:ext cx="1219370" cy="168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11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F5A3F609-0B11-A9FC-598E-614572264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97" y="152400"/>
            <a:ext cx="11667779" cy="42274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C1810B5-5846-DC6C-1C5D-4E0E20EAE3ED}"/>
              </a:ext>
            </a:extLst>
          </p:cNvPr>
          <p:cNvSpPr txBox="1">
            <a:spLocks/>
          </p:cNvSpPr>
          <p:nvPr/>
        </p:nvSpPr>
        <p:spPr>
          <a:xfrm>
            <a:off x="273697" y="882666"/>
            <a:ext cx="11667779" cy="795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Dockerización de entornos (en proceso…)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9B4F144-CADF-196A-20AF-8238590FB271}"/>
              </a:ext>
            </a:extLst>
          </p:cNvPr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F901DCB-C85E-EEE1-D3B4-F2818AD450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9446" y="1985402"/>
            <a:ext cx="3090304" cy="432958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B31CBE8-B941-D04D-38C6-9B81A5F973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6272" y="1985402"/>
            <a:ext cx="4118243" cy="432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829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nterfaz de usuario gráfica, Aplicación, PowerPoint&#10;&#10;Descripción generada automáticamente">
            <a:extLst>
              <a:ext uri="{FF2B5EF4-FFF2-40B4-BE49-F238E27FC236}">
                <a16:creationId xmlns:a16="http://schemas.microsoft.com/office/drawing/2014/main" id="{CB67893D-2DAE-DFB5-8EBD-98AE3AF38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" y="-7145"/>
            <a:ext cx="12245340" cy="692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849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F5A3F609-0B11-A9FC-598E-614572264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97" y="152400"/>
            <a:ext cx="11667779" cy="42274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C1810B5-5846-DC6C-1C5D-4E0E20EAE3ED}"/>
              </a:ext>
            </a:extLst>
          </p:cNvPr>
          <p:cNvSpPr txBox="1">
            <a:spLocks/>
          </p:cNvSpPr>
          <p:nvPr/>
        </p:nvSpPr>
        <p:spPr>
          <a:xfrm>
            <a:off x="273697" y="882666"/>
            <a:ext cx="11667779" cy="795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Problemas frecuentes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9B4F144-CADF-196A-20AF-8238590FB271}"/>
              </a:ext>
            </a:extLst>
          </p:cNvPr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2228D138-8267-6512-0580-9E179903B90D}"/>
              </a:ext>
            </a:extLst>
          </p:cNvPr>
          <p:cNvSpPr txBox="1">
            <a:spLocks/>
          </p:cNvSpPr>
          <p:nvPr/>
        </p:nvSpPr>
        <p:spPr>
          <a:xfrm>
            <a:off x="273697" y="1985402"/>
            <a:ext cx="11667779" cy="4317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Diferencias entre los entornos</a:t>
            </a:r>
          </a:p>
          <a:p>
            <a:r>
              <a:rPr lang="es-ES" dirty="0"/>
              <a:t>No existen estándares</a:t>
            </a:r>
          </a:p>
          <a:p>
            <a:r>
              <a:rPr lang="es-ES" dirty="0"/>
              <a:t>No se comparte conocimiento y experiencias previas</a:t>
            </a:r>
          </a:p>
          <a:p>
            <a:r>
              <a:rPr lang="es-ES" i="1" dirty="0"/>
              <a:t>Refactorings</a:t>
            </a:r>
            <a:r>
              <a:rPr lang="es-ES" dirty="0"/>
              <a:t> que generan bugs y/o retrasos</a:t>
            </a:r>
          </a:p>
          <a:p>
            <a:r>
              <a:rPr lang="es-ES" dirty="0"/>
              <a:t>Despliegues tardíos, pocos frecuentes, caros y “peligrosos”</a:t>
            </a:r>
          </a:p>
          <a:p>
            <a:r>
              <a:rPr lang="es-ES" dirty="0"/>
              <a:t>Equipo desconfiado y frustrado </a:t>
            </a:r>
          </a:p>
          <a:p>
            <a:r>
              <a:rPr lang="es-ES" dirty="0"/>
              <a:t>Horas dedicadas a tareas repetitivas y manuales (error humano)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6557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F5A3F609-0B11-A9FC-598E-614572264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97" y="152400"/>
            <a:ext cx="11667779" cy="42274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C1810B5-5846-DC6C-1C5D-4E0E20EAE3ED}"/>
              </a:ext>
            </a:extLst>
          </p:cNvPr>
          <p:cNvSpPr txBox="1">
            <a:spLocks/>
          </p:cNvSpPr>
          <p:nvPr/>
        </p:nvSpPr>
        <p:spPr>
          <a:xfrm>
            <a:off x="273697" y="882666"/>
            <a:ext cx="11667779" cy="795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DevOps al rescate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BD35D4E-E775-402F-A092-428E68BB00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0290" y="1677880"/>
            <a:ext cx="8354591" cy="456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532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F5A3F609-0B11-A9FC-598E-614572264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97" y="152400"/>
            <a:ext cx="11667779" cy="42274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C1810B5-5846-DC6C-1C5D-4E0E20EAE3ED}"/>
              </a:ext>
            </a:extLst>
          </p:cNvPr>
          <p:cNvSpPr txBox="1">
            <a:spLocks/>
          </p:cNvSpPr>
          <p:nvPr/>
        </p:nvSpPr>
        <p:spPr>
          <a:xfrm>
            <a:off x="273697" y="882666"/>
            <a:ext cx="11667779" cy="795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¿Qué es DevOps?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9B4F144-CADF-196A-20AF-8238590FB271}"/>
              </a:ext>
            </a:extLst>
          </p:cNvPr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2228D138-8267-6512-0580-9E179903B90D}"/>
              </a:ext>
            </a:extLst>
          </p:cNvPr>
          <p:cNvSpPr txBox="1">
            <a:spLocks/>
          </p:cNvSpPr>
          <p:nvPr/>
        </p:nvSpPr>
        <p:spPr>
          <a:xfrm>
            <a:off x="273697" y="1985402"/>
            <a:ext cx="6913808" cy="4317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dirty="0"/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F199CABD-A344-3CF1-B80D-161776DF6870}"/>
              </a:ext>
            </a:extLst>
          </p:cNvPr>
          <p:cNvSpPr txBox="1">
            <a:spLocks/>
          </p:cNvSpPr>
          <p:nvPr/>
        </p:nvSpPr>
        <p:spPr>
          <a:xfrm>
            <a:off x="273697" y="1985402"/>
            <a:ext cx="6957175" cy="4317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200" dirty="0"/>
              <a:t>DevOps es una cultura y conjunto de prácticas destinadas a mejorar la colaboración y comunicación entre los equipos de Dev y Ops con el objetivo de aumentar la frecuencia de los despliegues y reducir los tiempos de puesta en producción de un cambio manteniendo una buena calidad del software.</a:t>
            </a:r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id="{0EBBCE98-C121-2894-E9C9-7388A5EED431}"/>
              </a:ext>
            </a:extLst>
          </p:cNvPr>
          <p:cNvSpPr txBox="1">
            <a:spLocks/>
          </p:cNvSpPr>
          <p:nvPr/>
        </p:nvSpPr>
        <p:spPr>
          <a:xfrm>
            <a:off x="7921520" y="1985402"/>
            <a:ext cx="3646909" cy="4135998"/>
          </a:xfrm>
          <a:prstGeom prst="rect">
            <a:avLst/>
          </a:prstGeom>
          <a:solidFill>
            <a:srgbClr val="FF8414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1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r>
              <a:rPr lang="es-ES" sz="4000" b="1" u="sng" dirty="0"/>
              <a:t>5 VALORES</a:t>
            </a:r>
          </a:p>
          <a:p>
            <a:pPr marL="0" indent="0" algn="ctr">
              <a:buNone/>
            </a:pPr>
            <a:endParaRPr lang="es-ES" sz="1100" b="1" u="sng" dirty="0"/>
          </a:p>
          <a:p>
            <a:pPr marL="0" indent="0">
              <a:buNone/>
            </a:pPr>
            <a:r>
              <a:rPr lang="es-ES" sz="4000" b="1" dirty="0">
                <a:solidFill>
                  <a:schemeClr val="bg1">
                    <a:lumMod val="95000"/>
                  </a:schemeClr>
                </a:solidFill>
              </a:rPr>
              <a:t>  C</a:t>
            </a:r>
            <a:r>
              <a:rPr lang="es-ES" sz="4000" dirty="0"/>
              <a:t>ulture</a:t>
            </a:r>
            <a:endParaRPr lang="es-ES" sz="4000" b="1" dirty="0"/>
          </a:p>
          <a:p>
            <a:pPr marL="0" indent="0">
              <a:buNone/>
            </a:pPr>
            <a:r>
              <a:rPr lang="es-ES" sz="4000" b="1" dirty="0">
                <a:solidFill>
                  <a:schemeClr val="bg1"/>
                </a:solidFill>
              </a:rPr>
              <a:t>  A</a:t>
            </a:r>
            <a:r>
              <a:rPr lang="es-ES" sz="4000" dirty="0"/>
              <a:t>utomation</a:t>
            </a:r>
            <a:endParaRPr lang="es-ES" sz="4000" b="1" dirty="0"/>
          </a:p>
          <a:p>
            <a:pPr marL="0" indent="0">
              <a:buNone/>
            </a:pPr>
            <a:r>
              <a:rPr lang="es-ES" sz="4000" b="1" dirty="0">
                <a:solidFill>
                  <a:schemeClr val="bg1">
                    <a:lumMod val="95000"/>
                  </a:schemeClr>
                </a:solidFill>
              </a:rPr>
              <a:t>  L</a:t>
            </a:r>
            <a:r>
              <a:rPr lang="es-ES" sz="4000" dirty="0"/>
              <a:t>ean</a:t>
            </a:r>
            <a:endParaRPr lang="es-ES" sz="4000" b="1" dirty="0"/>
          </a:p>
          <a:p>
            <a:pPr marL="0" indent="0">
              <a:buNone/>
            </a:pPr>
            <a:r>
              <a:rPr lang="es-ES" sz="4000" b="1" dirty="0">
                <a:solidFill>
                  <a:schemeClr val="bg1">
                    <a:lumMod val="95000"/>
                  </a:schemeClr>
                </a:solidFill>
              </a:rPr>
              <a:t>  M</a:t>
            </a:r>
            <a:r>
              <a:rPr lang="es-ES" sz="4000" dirty="0"/>
              <a:t>easurement</a:t>
            </a:r>
            <a:endParaRPr lang="es-ES" sz="4000" b="1" dirty="0"/>
          </a:p>
          <a:p>
            <a:pPr marL="0" indent="0">
              <a:buNone/>
            </a:pPr>
            <a:r>
              <a:rPr lang="es-ES" sz="4000" b="1" dirty="0">
                <a:solidFill>
                  <a:schemeClr val="bg1">
                    <a:lumMod val="95000"/>
                  </a:schemeClr>
                </a:solidFill>
              </a:rPr>
              <a:t>  S</a:t>
            </a:r>
            <a:r>
              <a:rPr lang="es-ES" sz="4000" dirty="0"/>
              <a:t>haring</a:t>
            </a:r>
            <a:endParaRPr lang="es-ES" sz="4000" b="1" dirty="0"/>
          </a:p>
          <a:p>
            <a:endParaRPr lang="es-E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683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F5A3F609-0B11-A9FC-598E-614572264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97" y="152400"/>
            <a:ext cx="11667779" cy="42274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C1810B5-5846-DC6C-1C5D-4E0E20EAE3ED}"/>
              </a:ext>
            </a:extLst>
          </p:cNvPr>
          <p:cNvSpPr txBox="1">
            <a:spLocks/>
          </p:cNvSpPr>
          <p:nvPr/>
        </p:nvSpPr>
        <p:spPr>
          <a:xfrm>
            <a:off x="273697" y="882666"/>
            <a:ext cx="11667779" cy="795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Ciclo de vida de DevOps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C28DC25B-6D57-2A6B-73B3-C48D10E6A812}"/>
              </a:ext>
            </a:extLst>
          </p:cNvPr>
          <p:cNvSpPr txBox="1">
            <a:spLocks/>
          </p:cNvSpPr>
          <p:nvPr/>
        </p:nvSpPr>
        <p:spPr>
          <a:xfrm>
            <a:off x="273697" y="1985402"/>
            <a:ext cx="11667779" cy="4317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/>
              <a:t>El ciclo de vida de DevOps no es más que un conjunto de procesos de desarrollo iterativos, automatizados y continuos diseñados para acelerar el proceso de desarrollo de software de forma segura y mantenible.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FC4DBF3-97BF-825B-D789-A3ED991103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934" y="3148539"/>
            <a:ext cx="6361331" cy="370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83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F5A3F609-0B11-A9FC-598E-614572264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97" y="152400"/>
            <a:ext cx="11667779" cy="42274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C1810B5-5846-DC6C-1C5D-4E0E20EAE3ED}"/>
              </a:ext>
            </a:extLst>
          </p:cNvPr>
          <p:cNvSpPr txBox="1">
            <a:spLocks/>
          </p:cNvSpPr>
          <p:nvPr/>
        </p:nvSpPr>
        <p:spPr>
          <a:xfrm>
            <a:off x="273697" y="882666"/>
            <a:ext cx="11667779" cy="795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Prácticas y herramientas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9B4F144-CADF-196A-20AF-8238590FB271}"/>
              </a:ext>
            </a:extLst>
          </p:cNvPr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B524C90-162A-1580-A548-871C797EC5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8704" y="1677880"/>
            <a:ext cx="8354591" cy="488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33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F5A3F609-0B11-A9FC-598E-614572264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97" y="152400"/>
            <a:ext cx="11667779" cy="42274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0015ACC-D8E9-B8A4-6091-A28C2FC3F50B}"/>
              </a:ext>
            </a:extLst>
          </p:cNvPr>
          <p:cNvSpPr txBox="1">
            <a:spLocks/>
          </p:cNvSpPr>
          <p:nvPr/>
        </p:nvSpPr>
        <p:spPr>
          <a:xfrm>
            <a:off x="273697" y="811530"/>
            <a:ext cx="11667779" cy="5669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6600" b="1" dirty="0"/>
              <a:t>Caso práctico: </a:t>
            </a:r>
            <a:r>
              <a:rPr lang="es-ES" sz="6600" dirty="0"/>
              <a:t>Punt Sistemes</a:t>
            </a:r>
          </a:p>
        </p:txBody>
      </p:sp>
    </p:spTree>
    <p:extLst>
      <p:ext uri="{BB962C8B-B14F-4D97-AF65-F5344CB8AC3E}">
        <p14:creationId xmlns:p14="http://schemas.microsoft.com/office/powerpoint/2010/main" val="4289108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F5A3F609-0B11-A9FC-598E-614572264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97" y="152400"/>
            <a:ext cx="11667779" cy="42274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C1810B5-5846-DC6C-1C5D-4E0E20EAE3ED}"/>
              </a:ext>
            </a:extLst>
          </p:cNvPr>
          <p:cNvSpPr txBox="1">
            <a:spLocks/>
          </p:cNvSpPr>
          <p:nvPr/>
        </p:nvSpPr>
        <p:spPr>
          <a:xfrm>
            <a:off x="273697" y="882666"/>
            <a:ext cx="11667779" cy="795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Departamento de consultoría y programación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9B4F144-CADF-196A-20AF-8238590FB271}"/>
              </a:ext>
            </a:extLst>
          </p:cNvPr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2228D138-8267-6512-0580-9E179903B90D}"/>
              </a:ext>
            </a:extLst>
          </p:cNvPr>
          <p:cNvSpPr txBox="1">
            <a:spLocks/>
          </p:cNvSpPr>
          <p:nvPr/>
        </p:nvSpPr>
        <p:spPr>
          <a:xfrm>
            <a:off x="273697" y="1985402"/>
            <a:ext cx="11667779" cy="4317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Departamento Consultoría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dirty="0"/>
              <a:t>Dominan el negocio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dirty="0"/>
              <a:t>Conocen el funcionamiento de Odoo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dirty="0"/>
              <a:t>No tiene acceso al terminal del servidor</a:t>
            </a:r>
          </a:p>
          <a:p>
            <a:r>
              <a:rPr lang="es-ES" dirty="0"/>
              <a:t>Programación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dirty="0"/>
              <a:t>Equipo con perfiles técnicos: Desarrolladores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dirty="0"/>
              <a:t>Con acceso al terminal del servidor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741495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5890</TotalTime>
  <Words>755</Words>
  <Application>Microsoft Office PowerPoint</Application>
  <PresentationFormat>Panorámica</PresentationFormat>
  <Paragraphs>120</Paragraphs>
  <Slides>22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Söhne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O365 Consultoria Odoo</dc:creator>
  <cp:lastModifiedBy>Javier Domínguez Torres</cp:lastModifiedBy>
  <cp:revision>13</cp:revision>
  <dcterms:created xsi:type="dcterms:W3CDTF">2023-06-03T12:35:21Z</dcterms:created>
  <dcterms:modified xsi:type="dcterms:W3CDTF">2023-06-09T09:25:45Z</dcterms:modified>
</cp:coreProperties>
</file>